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40" r:id="rId3"/>
    <p:sldId id="343" r:id="rId4"/>
    <p:sldId id="345" r:id="rId5"/>
    <p:sldId id="344" r:id="rId6"/>
    <p:sldId id="346" r:id="rId7"/>
  </p:sldIdLst>
  <p:sldSz cx="9144000" cy="5143500" type="screen16x9"/>
  <p:notesSz cx="6808788" cy="9939338"/>
  <p:defaultTextStyle>
    <a:defPPr>
      <a:defRPr lang="ru-RU"/>
    </a:defPPr>
    <a:lvl1pPr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-46038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2800" indent="-98425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0788" indent="-147638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30363" indent="-198438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F0E6"/>
    <a:srgbClr val="0000FF"/>
    <a:srgbClr val="00FFFF"/>
    <a:srgbClr val="8CC4E6"/>
    <a:srgbClr val="C1F1F7"/>
    <a:srgbClr val="FF9B9B"/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3830" autoAdjust="0"/>
  </p:normalViewPr>
  <p:slideViewPr>
    <p:cSldViewPr>
      <p:cViewPr>
        <p:scale>
          <a:sx n="133" d="100"/>
          <a:sy n="133" d="100"/>
        </p:scale>
        <p:origin x="-990" y="-498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/>
            </a:pPr>
            <a:r>
              <a:rPr lang="ru-RU" dirty="0"/>
              <a:t>Удельный вес </a:t>
            </a:r>
            <a:r>
              <a:rPr lang="ru-RU" dirty="0" smtClean="0"/>
              <a:t>налоговых поступлений в доходах</a:t>
            </a:r>
            <a:r>
              <a:rPr lang="ru-RU" baseline="0" dirty="0" smtClean="0"/>
              <a:t> территориальных бюджетов 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c:rich>
      </c:tx>
      <c:layout>
        <c:manualLayout>
          <c:xMode val="edge"/>
          <c:yMode val="edge"/>
          <c:x val="6.6821675898445163E-2"/>
          <c:y val="1.4386915408825455E-2"/>
        </c:manualLayout>
      </c:layout>
      <c:overlay val="0"/>
    </c:title>
    <c:autoTitleDeleted val="0"/>
    <c:view3D>
      <c:rotX val="40"/>
      <c:rotY val="200"/>
      <c:depthPercent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76783002946761E-2"/>
          <c:y val="4.1223299215542408E-2"/>
          <c:w val="0.68772768634172921"/>
          <c:h val="0.95877670078445765"/>
        </c:manualLayout>
      </c:layout>
      <c:pie3DChart>
        <c:varyColors val="1"/>
        <c:ser>
          <c:idx val="0"/>
          <c:order val="0"/>
          <c:tx>
            <c:strRef>
              <c:f>Лист1!$B$4</c:f>
              <c:strCache>
                <c:ptCount val="1"/>
                <c:pt idx="0">
                  <c:v>Удельный вес поступлений %</c:v>
                </c:pt>
              </c:strCache>
            </c:strRef>
          </c:tx>
          <c:explosion val="10"/>
          <c:dPt>
            <c:idx val="0"/>
            <c:bubble3D val="0"/>
            <c:explosion val="5"/>
          </c:dPt>
          <c:dPt>
            <c:idx val="1"/>
            <c:bubble3D val="0"/>
            <c:explosion val="7"/>
          </c:dPt>
          <c:dLbls>
            <c:dLbl>
              <c:idx val="0"/>
              <c:layout>
                <c:manualLayout>
                  <c:x val="0.11292422535062242"/>
                  <c:y val="-9.9667276936876534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 smtClean="0"/>
                      <a:t>42.3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604319096819987E-2"/>
                  <c:y val="9.702221196328549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 smtClean="0"/>
                      <a:t>28.7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aseline="0" smtClean="0"/>
                      <a:t>13.6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716756213920091E-2"/>
                  <c:y val="-3.2852123863203513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 smtClean="0"/>
                      <a:t>5.4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68002822603007E-2"/>
                  <c:y val="5.4854105632331802E-3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 smtClean="0"/>
                      <a:t>3.1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7628830436468074E-2"/>
                  <c:y val="1.3988674601934828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 smtClean="0"/>
                      <a:t>1.9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627001153682975E-2"/>
                  <c:y val="-8.359765698367265E-3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 smtClean="0"/>
                      <a:t>1.3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830780706905614E-2"/>
                  <c:y val="6.939044362489973E-3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 smtClean="0"/>
                      <a:t>1.6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91593791166061E-2"/>
                  <c:y val="1.1233682000656494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smtClean="0"/>
                      <a:t>0.9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8907222088207166E-2"/>
                  <c:y val="2.8320955321550483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0.5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1797551594796345"/>
                  <c:y val="1.5179447527001386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0.4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283400597358085"/>
                  <c:y val="-4.317961603881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12810935045982039"/>
                  <c:y val="-0.10580962026916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aseline="0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Лист1!$A$5:$A$17</c:f>
              <c:strCache>
                <c:ptCount val="13"/>
                <c:pt idx="0">
                  <c:v>Налог на доходы физических лиц</c:v>
                </c:pt>
                <c:pt idx="1">
                  <c:v>Налог на прибыль</c:v>
                </c:pt>
                <c:pt idx="2">
                  <c:v>Налог на имущество организаций</c:v>
                </c:pt>
                <c:pt idx="3">
                  <c:v>Единый налог, взимаемый в связи с упрощенной системой налогообложения</c:v>
                </c:pt>
                <c:pt idx="4">
                  <c:v>Транспортный налог (всего)</c:v>
                </c:pt>
                <c:pt idx="5">
                  <c:v>Земельный налог</c:v>
                </c:pt>
                <c:pt idx="6">
                  <c:v>Единый налог на вмененный доход</c:v>
                </c:pt>
                <c:pt idx="7">
                  <c:v>Налог на имущество физических лиц</c:v>
                </c:pt>
                <c:pt idx="8">
                  <c:v>Акцизы</c:v>
                </c:pt>
                <c:pt idx="9">
                  <c:v>Единый сельскохозяйственный налог</c:v>
                </c:pt>
                <c:pt idx="10">
                  <c:v>Государственная пошлина</c:v>
                </c:pt>
                <c:pt idx="11">
                  <c:v>Налоги, сборы и платежи за пользование природными ресурсами</c:v>
                </c:pt>
                <c:pt idx="12">
                  <c:v>НДПИ </c:v>
                </c:pt>
              </c:strCache>
            </c:strRef>
          </c:cat>
          <c:val>
            <c:numRef>
              <c:f>Лист1!$B$5:$B$17</c:f>
              <c:numCache>
                <c:formatCode>0.0</c:formatCode>
                <c:ptCount val="13"/>
                <c:pt idx="0">
                  <c:v>42.815561708803514</c:v>
                </c:pt>
                <c:pt idx="1">
                  <c:v>28.424035392521777</c:v>
                </c:pt>
                <c:pt idx="2">
                  <c:v>12.825589525423908</c:v>
                </c:pt>
                <c:pt idx="3">
                  <c:v>4.9320808472257553</c:v>
                </c:pt>
                <c:pt idx="4">
                  <c:v>3.4198369724778788</c:v>
                </c:pt>
                <c:pt idx="5">
                  <c:v>2.2668429101696757</c:v>
                </c:pt>
                <c:pt idx="6">
                  <c:v>1.7117149589284435</c:v>
                </c:pt>
                <c:pt idx="7">
                  <c:v>1.5494957113392791</c:v>
                </c:pt>
                <c:pt idx="8">
                  <c:v>0.8041197964925515</c:v>
                </c:pt>
                <c:pt idx="9">
                  <c:v>0.55241311574945895</c:v>
                </c:pt>
                <c:pt idx="10">
                  <c:v>0.4786563577678512</c:v>
                </c:pt>
                <c:pt idx="11">
                  <c:v>9.0032353293903494E-2</c:v>
                </c:pt>
                <c:pt idx="12">
                  <c:v>8.6953750718114273E-2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800" baseline="0"/>
            </a:pPr>
            <a:endParaRPr lang="ru-RU"/>
          </a:p>
        </c:txPr>
      </c:legendEntry>
      <c:layout>
        <c:manualLayout>
          <c:xMode val="edge"/>
          <c:yMode val="edge"/>
          <c:x val="0.71497029430592363"/>
          <c:y val="0.11197609940792673"/>
          <c:w val="0.28502970569407632"/>
          <c:h val="0.86055691398700707"/>
        </c:manualLayout>
      </c:layout>
      <c:overlay val="0"/>
      <c:spPr>
        <a:ln w="3175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668DA9-4E81-46BF-B4BE-C9B5455B074E}" type="datetimeFigureOut">
              <a:rPr lang="ru-RU"/>
              <a:pPr>
                <a:defRPr/>
              </a:pPr>
              <a:t>27.02.2019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2473" tIns="46237" rIns="92473" bIns="4623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51162" cy="496887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3914F9-82A7-4758-810C-746E4C6EAE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4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2800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0788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0363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9941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930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919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907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52276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6898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C8062-47DF-419A-8DA2-A37732AA7B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8858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3383-1235-454F-BDEB-705966F415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24748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08361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2953943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2953943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6265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0E01-48CF-4CD7-91C3-A37D3BE99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80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94" indent="0">
              <a:buFontTx/>
              <a:buNone/>
              <a:defRPr b="1">
                <a:latin typeface="+mj-lt"/>
              </a:defRPr>
            </a:lvl1pPr>
            <a:lvl2pPr marL="284494" indent="0">
              <a:defRPr>
                <a:latin typeface="+mj-lt"/>
              </a:defRPr>
            </a:lvl2pPr>
            <a:lvl3pPr marL="491962" indent="-203742">
              <a:defRPr>
                <a:latin typeface="+mj-lt"/>
              </a:defRPr>
            </a:lvl3pPr>
            <a:lvl4pPr marL="0" indent="282009">
              <a:defRPr>
                <a:latin typeface="+mj-lt"/>
              </a:defRPr>
            </a:lvl4pPr>
            <a:lvl5pPr marL="1123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62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DC99-99E2-4C65-B6DF-5688738B53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737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1"/>
            <a:ext cx="7320689" cy="22548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3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6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79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0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4DD7-43D8-47D8-8F6D-B79DC9ED38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6415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54C6-DE05-4187-BC5B-CFF1DF4335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7396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1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3" indent="0">
              <a:buNone/>
              <a:defRPr sz="1800" b="1"/>
            </a:lvl2pPr>
            <a:lvl3pPr marL="816265" indent="0">
              <a:buNone/>
              <a:defRPr sz="1600" b="1"/>
            </a:lvl3pPr>
            <a:lvl4pPr marL="1224396" indent="0">
              <a:buNone/>
              <a:defRPr sz="1400" b="1"/>
            </a:lvl4pPr>
            <a:lvl5pPr marL="1632529" indent="0">
              <a:buNone/>
              <a:defRPr sz="1400" b="1"/>
            </a:lvl5pPr>
            <a:lvl6pPr marL="2040662" indent="0">
              <a:buNone/>
              <a:defRPr sz="1400" b="1"/>
            </a:lvl6pPr>
            <a:lvl7pPr marL="2448794" indent="0">
              <a:buNone/>
              <a:defRPr sz="1400" b="1"/>
            </a:lvl7pPr>
            <a:lvl8pPr marL="2856927" indent="0">
              <a:buNone/>
              <a:defRPr sz="1400" b="1"/>
            </a:lvl8pPr>
            <a:lvl9pPr marL="326505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3" indent="0">
              <a:buNone/>
              <a:defRPr sz="1800" b="1"/>
            </a:lvl2pPr>
            <a:lvl3pPr marL="816265" indent="0">
              <a:buNone/>
              <a:defRPr sz="1600" b="1"/>
            </a:lvl3pPr>
            <a:lvl4pPr marL="1224396" indent="0">
              <a:buNone/>
              <a:defRPr sz="1400" b="1"/>
            </a:lvl4pPr>
            <a:lvl5pPr marL="1632529" indent="0">
              <a:buNone/>
              <a:defRPr sz="1400" b="1"/>
            </a:lvl5pPr>
            <a:lvl6pPr marL="2040662" indent="0">
              <a:buNone/>
              <a:defRPr sz="1400" b="1"/>
            </a:lvl6pPr>
            <a:lvl7pPr marL="2448794" indent="0">
              <a:buNone/>
              <a:defRPr sz="1400" b="1"/>
            </a:lvl7pPr>
            <a:lvl8pPr marL="2856927" indent="0">
              <a:buNone/>
              <a:defRPr sz="1400" b="1"/>
            </a:lvl8pPr>
            <a:lvl9pPr marL="326505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3479-3FBF-46A0-B4C5-920734A69F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578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2B7D-2B40-438D-B205-E07898B2E2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3466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89913" y="4405313"/>
            <a:ext cx="568325" cy="488950"/>
          </a:xfrm>
        </p:spPr>
        <p:txBody>
          <a:bodyPr/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3528671-EB4C-498C-B892-C5BB990811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6971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33" indent="0">
              <a:buNone/>
              <a:defRPr sz="1100"/>
            </a:lvl2pPr>
            <a:lvl3pPr marL="816265" indent="0">
              <a:buNone/>
              <a:defRPr sz="900"/>
            </a:lvl3pPr>
            <a:lvl4pPr marL="1224396" indent="0">
              <a:buNone/>
              <a:defRPr sz="800"/>
            </a:lvl4pPr>
            <a:lvl5pPr marL="1632529" indent="0">
              <a:buNone/>
              <a:defRPr sz="800"/>
            </a:lvl5pPr>
            <a:lvl6pPr marL="2040662" indent="0">
              <a:buNone/>
              <a:defRPr sz="800"/>
            </a:lvl6pPr>
            <a:lvl7pPr marL="2448794" indent="0">
              <a:buNone/>
              <a:defRPr sz="800"/>
            </a:lvl7pPr>
            <a:lvl8pPr marL="2856927" indent="0">
              <a:buNone/>
              <a:defRPr sz="800"/>
            </a:lvl8pPr>
            <a:lvl9pPr marL="326505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1D39-6A35-4C89-87BD-50F19E740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5674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133" indent="0">
              <a:buNone/>
              <a:defRPr sz="2500"/>
            </a:lvl2pPr>
            <a:lvl3pPr marL="816265" indent="0">
              <a:buNone/>
              <a:defRPr sz="2100"/>
            </a:lvl3pPr>
            <a:lvl4pPr marL="1224396" indent="0">
              <a:buNone/>
              <a:defRPr sz="1800"/>
            </a:lvl4pPr>
            <a:lvl5pPr marL="1632529" indent="0">
              <a:buNone/>
              <a:defRPr sz="1800"/>
            </a:lvl5pPr>
            <a:lvl6pPr marL="2040662" indent="0">
              <a:buNone/>
              <a:defRPr sz="1800"/>
            </a:lvl6pPr>
            <a:lvl7pPr marL="2448794" indent="0">
              <a:buNone/>
              <a:defRPr sz="1800"/>
            </a:lvl7pPr>
            <a:lvl8pPr marL="2856927" indent="0">
              <a:buNone/>
              <a:defRPr sz="1800"/>
            </a:lvl8pPr>
            <a:lvl9pPr marL="3265059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33" indent="0">
              <a:buNone/>
              <a:defRPr sz="1100"/>
            </a:lvl2pPr>
            <a:lvl3pPr marL="816265" indent="0">
              <a:buNone/>
              <a:defRPr sz="900"/>
            </a:lvl3pPr>
            <a:lvl4pPr marL="1224396" indent="0">
              <a:buNone/>
              <a:defRPr sz="800"/>
            </a:lvl4pPr>
            <a:lvl5pPr marL="1632529" indent="0">
              <a:buNone/>
              <a:defRPr sz="800"/>
            </a:lvl5pPr>
            <a:lvl6pPr marL="2040662" indent="0">
              <a:buNone/>
              <a:defRPr sz="800"/>
            </a:lvl6pPr>
            <a:lvl7pPr marL="2448794" indent="0">
              <a:buNone/>
              <a:defRPr sz="800"/>
            </a:lvl7pPr>
            <a:lvl8pPr marL="2856927" indent="0">
              <a:buNone/>
              <a:defRPr sz="800"/>
            </a:lvl8pPr>
            <a:lvl9pPr marL="326505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6887-5628-4B0E-A62D-73F9A285DB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9513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4" rIns="81627" bIns="408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4" rIns="81627" bIns="40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8850"/>
            <a:ext cx="2133600" cy="273050"/>
          </a:xfrm>
          <a:prstGeom prst="rect">
            <a:avLst/>
          </a:prstGeom>
        </p:spPr>
        <p:txBody>
          <a:bodyPr vert="horz" wrap="square" lIns="81627" tIns="40814" rIns="81627" bIns="40814" numCol="1" anchor="ctr" anchorCtr="0" compatLnSpc="1">
            <a:prstTxWarp prst="textNoShape">
              <a:avLst/>
            </a:prstTxWarp>
          </a:bodyPr>
          <a:lstStyle>
            <a:lvl1pPr defTabSz="815923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2613" y="4768850"/>
            <a:ext cx="2898775" cy="273050"/>
          </a:xfrm>
          <a:prstGeom prst="rect">
            <a:avLst/>
          </a:prstGeom>
        </p:spPr>
        <p:txBody>
          <a:bodyPr vert="horz" wrap="square" lIns="81627" tIns="40814" rIns="81627" bIns="40814" numCol="1" anchor="ctr" anchorCtr="0" compatLnSpc="1">
            <a:prstTxWarp prst="textNoShape">
              <a:avLst/>
            </a:prstTxWarp>
          </a:bodyPr>
          <a:lstStyle>
            <a:lvl1pPr algn="ctr" defTabSz="815923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lIns="81627" tIns="40814" rIns="81627" bIns="40814" rtlCol="0" anchor="ctr">
            <a:normAutofit/>
          </a:bodyPr>
          <a:lstStyle>
            <a:lvl1pPr algn="ctr" defTabSz="816265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3859B18-A6A6-4161-9387-1F8F918CC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12" r:id="rId5"/>
    <p:sldLayoutId id="2147484421" r:id="rId6"/>
    <p:sldLayoutId id="2147484422" r:id="rId7"/>
    <p:sldLayoutId id="2147484413" r:id="rId8"/>
    <p:sldLayoutId id="2147484414" r:id="rId9"/>
    <p:sldLayoutId id="2147484415" r:id="rId10"/>
    <p:sldLayoutId id="2147484416" r:id="rId11"/>
    <p:sldLayoutId id="2147484423" r:id="rId12"/>
  </p:sldLayoutIdLst>
  <p:transition/>
  <p:hf hdr="0" ftr="0" dt="0"/>
  <p:txStyles>
    <p:titleStyle>
      <a:lvl1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792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5582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3373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1165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4388" rtl="0" eaLnBrk="0" fontAlgn="base" hangingPunct="0">
        <a:spcBef>
          <a:spcPct val="20000"/>
        </a:spcBef>
        <a:spcAft>
          <a:spcPct val="0"/>
        </a:spcAft>
        <a:buFont typeface="+mj-lt"/>
        <a:defRPr sz="2800" kern="1200">
          <a:solidFill>
            <a:srgbClr val="005AA9"/>
          </a:solidFill>
          <a:latin typeface="+mj-lt"/>
          <a:ea typeface="+mn-ea"/>
          <a:cs typeface="+mn-cs"/>
        </a:defRPr>
      </a:lvl1pPr>
      <a:lvl2pPr marL="282575" indent="73025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1613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marL="1250950" indent="-968375" algn="just" defTabSz="814388" rtl="0" eaLnBrk="0" fontAlgn="base" hangingPunct="0">
        <a:lnSpc>
          <a:spcPts val="1400"/>
        </a:lnSpc>
        <a:spcBef>
          <a:spcPts val="313"/>
        </a:spcBef>
        <a:spcAft>
          <a:spcPct val="0"/>
        </a:spcAft>
        <a:buFont typeface="Arial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0775" indent="306388" algn="l" defTabSz="814388" rtl="0" eaLnBrk="0" fontAlgn="base" hangingPunct="0">
        <a:lnSpc>
          <a:spcPts val="1400"/>
        </a:lnSpc>
        <a:spcBef>
          <a:spcPts val="313"/>
        </a:spcBef>
        <a:spcAft>
          <a:spcPct val="0"/>
        </a:spcAft>
        <a:buFont typeface="Arial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728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60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993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25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33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65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396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29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62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794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27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059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388F3B38DEEC71BDB48CD116FC078C4C70B8180785F7EDA1232A93459EB9FBE544F013B336742XC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747713" y="2620963"/>
            <a:ext cx="7772400" cy="1101725"/>
          </a:xfrm>
        </p:spPr>
        <p:txBody>
          <a:bodyPr>
            <a:noAutofit/>
          </a:bodyPr>
          <a:lstStyle/>
          <a:p>
            <a:pPr algn="ctr" defTabSz="816211" eaLnBrk="1" hangingPunct="1">
              <a:lnSpc>
                <a:spcPct val="150000"/>
              </a:lnSpc>
              <a:defRPr/>
            </a:pP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Начальник отдела налогообложения доходов физических лиц</a:t>
            </a: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и администрирования страховых взносов </a:t>
            </a:r>
            <a:br>
              <a:rPr lang="ru-RU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Борзов Александр Викторович</a:t>
            </a: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Изменения налогового законодательства в части администрирования </a:t>
            </a:r>
            <a:br>
              <a:rPr lang="ru-RU" sz="1400" dirty="0" smtClean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налога на доходы физических лиц и страховых взносов</a:t>
            </a:r>
            <a:endParaRPr lang="ru-RU" sz="1400" dirty="0">
              <a:solidFill>
                <a:srgbClr val="C8F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7975" y="1738313"/>
            <a:ext cx="3571875" cy="685800"/>
          </a:xfrm>
          <a:prstGeom prst="rect">
            <a:avLst/>
          </a:prstGeom>
        </p:spPr>
        <p:txBody>
          <a:bodyPr lIns="81598" tIns="40799" rIns="81598" bIns="40799" anchor="ctr"/>
          <a:lstStyle/>
          <a:p>
            <a:pPr algn="ctr" defTabSz="815977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 НАЛОГОВОЙ СЛУЖБЫ ПО САРАТОВСКОЙ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67700" y="4497388"/>
            <a:ext cx="619125" cy="474662"/>
          </a:xfrm>
        </p:spPr>
        <p:txBody>
          <a:bodyPr/>
          <a:lstStyle/>
          <a:p>
            <a:pPr>
              <a:defRPr/>
            </a:pPr>
            <a:fld id="{F8B589EF-8C5F-4B29-9EFB-6779D990F18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804" y="367516"/>
            <a:ext cx="8004690" cy="881694"/>
          </a:xfrm>
          <a:prstGeom prst="roundRect">
            <a:avLst/>
          </a:prstGeom>
          <a:noFill/>
          <a:ln w="114300"/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2200" dirty="0">
                <a:solidFill>
                  <a:srgbClr val="0000FF"/>
                </a:solidFill>
              </a:rPr>
              <a:t>  </a:t>
            </a:r>
            <a:r>
              <a:rPr lang="ru-RU" sz="1800" dirty="0">
                <a:solidFill>
                  <a:srgbClr val="0000FF"/>
                </a:solidFill>
              </a:rPr>
              <a:t>Расчет по страховым взносам – представляют в налоговый орган ежеквартально до 30-го числа месяца, следующего за расчетным или отчетным периодом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364038" y="1244600"/>
            <a:ext cx="415925" cy="27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6506" y="1543108"/>
            <a:ext cx="8435712" cy="6220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b="1" dirty="0"/>
              <a:t> Лица, производящие выплаты и иные вознаграждения физическим лицам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18299" y="2386385"/>
            <a:ext cx="4063919" cy="137445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1400" b="1" dirty="0">
                <a:solidFill>
                  <a:srgbClr val="0000FF"/>
                </a:solidFill>
              </a:rPr>
              <a:t>Индивидуальные предприниматели и физические лица, не являющиеся индивидуальными предпринимателями</a:t>
            </a:r>
            <a:r>
              <a:rPr lang="ru-RU" sz="1400" dirty="0">
                <a:solidFill>
                  <a:srgbClr val="0000FF"/>
                </a:solidFill>
              </a:rPr>
              <a:t>, представляют расчет по страховым взносам в налоговый орган по месту жительства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6506" y="2386385"/>
            <a:ext cx="3940770" cy="13570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1300" b="1" dirty="0">
                <a:solidFill>
                  <a:srgbClr val="0000FF"/>
                </a:solidFill>
              </a:rPr>
              <a:t>Организации</a:t>
            </a:r>
            <a:r>
              <a:rPr lang="ru-RU" sz="1300" dirty="0">
                <a:solidFill>
                  <a:srgbClr val="0000FF"/>
                </a:solidFill>
              </a:rPr>
              <a:t> в налоговый орган по месту нахождения организации и по месту нахождения обособленных подразделений организаций, которые начисляют выплаты и иные вознаграждения в пользу физических лиц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4379" y="4082817"/>
            <a:ext cx="7388944" cy="817947"/>
          </a:xfrm>
          <a:prstGeom prst="rect">
            <a:avLst/>
          </a:prstGeom>
          <a:noFill/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defTabSz="814969">
              <a:defRPr/>
            </a:pPr>
            <a:r>
              <a:rPr lang="ru-RU" u="sng" dirty="0">
                <a:solidFill>
                  <a:srgbClr val="0000FF"/>
                </a:solidFill>
                <a:hlinkClick r:id="rId2"/>
              </a:rPr>
              <a:t>Меры ответственности:</a:t>
            </a:r>
            <a:r>
              <a:rPr lang="ru-RU" dirty="0">
                <a:solidFill>
                  <a:srgbClr val="0000FF"/>
                </a:solidFill>
              </a:rPr>
              <a:t> ст. 119,ст. 119.1,  ст. 126, ст. 122 НК РФ</a:t>
            </a:r>
            <a:endParaRPr lang="ru-RU" u="sng" dirty="0">
              <a:solidFill>
                <a:srgbClr val="0000FF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713538" y="2152650"/>
            <a:ext cx="274637" cy="23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4431506" y="805657"/>
            <a:ext cx="280987" cy="6159500"/>
          </a:xfrm>
          <a:prstGeom prst="leftBrace">
            <a:avLst>
              <a:gd name="adj1" fmla="val 8333"/>
              <a:gd name="adj2" fmla="val 4959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2243138" y="2141538"/>
            <a:ext cx="276225" cy="231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3D4B2-7F91-49C5-8667-8D64213BB99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</p:nvPr>
        </p:nvGraphicFramePr>
        <p:xfrm>
          <a:off x="1043608" y="339502"/>
          <a:ext cx="7560840" cy="4557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6B975-37AF-4DE6-9283-02FC56E71F8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1230" y="465482"/>
            <a:ext cx="8066264" cy="4519630"/>
          </a:xfrm>
          <a:prstGeom prst="rect">
            <a:avLst/>
          </a:prstGeom>
        </p:spPr>
        <p:txBody>
          <a:bodyPr lIns="71559" tIns="35778" rIns="71559" bIns="35778">
            <a:spAutoFit/>
          </a:bodyPr>
          <a:lstStyle/>
          <a:p>
            <a:pPr algn="ctr" defTabSz="814969">
              <a:defRPr/>
            </a:pPr>
            <a:r>
              <a:rPr lang="ru-RU" sz="3100" b="1" dirty="0">
                <a:solidFill>
                  <a:srgbClr val="0000FF"/>
                </a:solidFill>
              </a:rPr>
              <a:t>Результат работы комиссий по легализации налоговых баз – </a:t>
            </a:r>
          </a:p>
          <a:p>
            <a:pPr algn="ctr" defTabSz="814969">
              <a:defRPr/>
            </a:pPr>
            <a:endParaRPr lang="en-US" sz="3100" b="1" dirty="0">
              <a:solidFill>
                <a:srgbClr val="0000FF"/>
              </a:solidFill>
            </a:endParaRPr>
          </a:p>
          <a:p>
            <a:pPr algn="ctr" defTabSz="814969">
              <a:defRPr/>
            </a:pPr>
            <a:r>
              <a:rPr lang="ru-RU" sz="2800" b="1" dirty="0">
                <a:solidFill>
                  <a:srgbClr val="0000FF"/>
                </a:solidFill>
              </a:rPr>
              <a:t>Дополнительное поступление в бюджет налога на доходы физических лиц </a:t>
            </a:r>
            <a:r>
              <a:rPr lang="en-US" sz="2800" b="1" dirty="0">
                <a:solidFill>
                  <a:srgbClr val="0000FF"/>
                </a:solidFill>
              </a:rPr>
              <a:t>373.5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b="1" dirty="0">
                <a:solidFill>
                  <a:srgbClr val="0000FF"/>
                </a:solidFill>
              </a:rPr>
              <a:t>млн. руб., страховых взносов во внебюджетные фонды </a:t>
            </a:r>
            <a:r>
              <a:rPr lang="en-US" sz="2800" b="1" dirty="0">
                <a:solidFill>
                  <a:srgbClr val="0000FF"/>
                </a:solidFill>
              </a:rPr>
              <a:t>724.2</a:t>
            </a:r>
            <a:r>
              <a:rPr lang="ru-RU" sz="2800" b="1" dirty="0">
                <a:solidFill>
                  <a:srgbClr val="0000FF"/>
                </a:solidFill>
              </a:rPr>
              <a:t>млн</a:t>
            </a:r>
            <a:r>
              <a:rPr lang="ru-RU" sz="2800" b="1" dirty="0">
                <a:solidFill>
                  <a:srgbClr val="0000FF"/>
                </a:solidFill>
              </a:rPr>
              <a:t>. руб. Повышение размера оплаты труда </a:t>
            </a:r>
            <a:r>
              <a:rPr lang="ru-RU" sz="2800" b="1" dirty="0">
                <a:solidFill>
                  <a:srgbClr val="0000FF"/>
                </a:solidFill>
              </a:rPr>
              <a:t>у </a:t>
            </a:r>
            <a:r>
              <a:rPr lang="en-US" sz="2800" b="1" dirty="0">
                <a:solidFill>
                  <a:srgbClr val="0000FF"/>
                </a:solidFill>
              </a:rPr>
              <a:t>8904 </a:t>
            </a:r>
            <a:r>
              <a:rPr lang="ru-RU" sz="2800" b="1" dirty="0">
                <a:solidFill>
                  <a:srgbClr val="0000FF"/>
                </a:solidFill>
              </a:rPr>
              <a:t>юридически</a:t>
            </a:r>
            <a:r>
              <a:rPr lang="ru-RU" sz="2800" b="1" dirty="0">
                <a:solidFill>
                  <a:srgbClr val="0000FF"/>
                </a:solidFill>
              </a:rPr>
              <a:t>х</a:t>
            </a:r>
            <a:r>
              <a:rPr lang="ru-RU" sz="2800" b="1" dirty="0">
                <a:solidFill>
                  <a:srgbClr val="0000FF"/>
                </a:solidFill>
              </a:rPr>
              <a:t> лиц </a:t>
            </a:r>
            <a:r>
              <a:rPr lang="ru-RU" sz="2800" b="1" dirty="0">
                <a:solidFill>
                  <a:srgbClr val="0000FF"/>
                </a:solidFill>
              </a:rPr>
              <a:t>и </a:t>
            </a:r>
            <a:r>
              <a:rPr lang="ru-RU" sz="2800" b="1" dirty="0">
                <a:solidFill>
                  <a:srgbClr val="0000FF"/>
                </a:solidFill>
              </a:rPr>
              <a:t>индивидуальных предпринимателей. </a:t>
            </a:r>
            <a:r>
              <a:rPr lang="ru-RU" sz="2800" b="1" dirty="0">
                <a:solidFill>
                  <a:srgbClr val="0000FF"/>
                </a:solidFill>
              </a:rPr>
              <a:t>Вывод из нелегального сектора </a:t>
            </a:r>
            <a:r>
              <a:rPr lang="ru-RU" sz="2800" b="1" dirty="0">
                <a:solidFill>
                  <a:srgbClr val="0000FF"/>
                </a:solidFill>
              </a:rPr>
              <a:t>14074 работника. 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0231A-CF0A-46AE-8440-488C67BE9B2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4441" y="604350"/>
            <a:ext cx="2492472" cy="9877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  <a:latin typeface="+mj-lt"/>
                <a:ea typeface="Batang" panose="02030600000101010101" pitchFamily="18" charset="-127"/>
              </a:rPr>
              <a:t>Принцип единства налогов и сборов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775" y="1728788"/>
            <a:ext cx="2492375" cy="9699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1400" dirty="0">
                <a:solidFill>
                  <a:schemeClr val="tx1"/>
                </a:solidFill>
              </a:rPr>
              <a:t>Принцип единства экономического пространства РФ и единства налоговой политики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350" y="2890838"/>
            <a:ext cx="2463800" cy="9556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определенности налоговой обязанности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2575" y="4033838"/>
            <a:ext cx="2441575" cy="99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презумпции толкования в пользу налогоплательщика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1688" y="604838"/>
            <a:ext cx="2460625" cy="9858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законности налогообложения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84925" y="604838"/>
            <a:ext cx="2443163" cy="9858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всеобщности равенства налогообложения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19850" y="1728788"/>
            <a:ext cx="2454275" cy="9858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справедливости налогообложения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19850" y="2890838"/>
            <a:ext cx="2459038" cy="955675"/>
          </a:xfrm>
          <a:prstGeom prst="roundRect">
            <a:avLst/>
          </a:prstGeom>
          <a:solidFill>
            <a:srgbClr val="C1F1F7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публичности налогообложения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19850" y="4057650"/>
            <a:ext cx="2459038" cy="969963"/>
          </a:xfrm>
          <a:prstGeom prst="roundRect">
            <a:avLst/>
          </a:prstGeom>
          <a:gradFill flip="none" rotWithShape="1">
            <a:gsLst>
              <a:gs pos="0">
                <a:srgbClr val="8CC4E6">
                  <a:tint val="66000"/>
                  <a:satMod val="160000"/>
                </a:srgbClr>
              </a:gs>
              <a:gs pos="12000">
                <a:srgbClr val="8CC4E6">
                  <a:tint val="44500"/>
                  <a:satMod val="160000"/>
                </a:srgbClr>
              </a:gs>
              <a:gs pos="92917">
                <a:schemeClr val="bg1"/>
              </a:gs>
              <a:gs pos="76000">
                <a:srgbClr val="8CC4E6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установления налогов и сборов в должной правовой процедуре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1688" y="4033838"/>
            <a:ext cx="2460625" cy="979487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экономической обоснованности налогообложения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4150" y="2101850"/>
            <a:ext cx="3695700" cy="1225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sz="3100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1616" y="2032937"/>
            <a:ext cx="3879196" cy="1503416"/>
          </a:xfrm>
          <a:prstGeom prst="rect">
            <a:avLst/>
          </a:prstGeom>
          <a:noFill/>
        </p:spPr>
        <p:txBody>
          <a:bodyPr lIns="71559" tIns="35778" rIns="71559" bIns="3577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814969">
              <a:defRPr/>
            </a:pPr>
            <a:r>
              <a:rPr lang="ru-RU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принципы налогообложения </a:t>
            </a:r>
            <a:endParaRPr lang="en-US" sz="3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defTabSz="814969">
              <a:defRPr/>
            </a:pPr>
            <a:r>
              <a:rPr lang="ru-RU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России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45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9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950"/>
                            </p:stCondLst>
                            <p:childTnLst>
                              <p:par>
                                <p:cTn id="71" presetID="42" presetClass="entr" presetSubtype="0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77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78" dur="35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27439-F490-4823-AABD-4F00098EF2A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188" y="339725"/>
            <a:ext cx="8281987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4" rIns="81627" bIns="40814" anchor="ctr"/>
          <a:lstStyle>
            <a:lvl1pPr marL="0" marR="0" indent="0" algn="l" defTabSz="8162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ts val="4063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4388" rtl="0" eaLnBrk="0" fontAlgn="base" hangingPunct="0">
              <a:lnSpc>
                <a:spcPts val="4063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4388" rtl="0" eaLnBrk="0" fontAlgn="base" hangingPunct="0">
              <a:lnSpc>
                <a:spcPts val="4063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4388" rtl="0" eaLnBrk="0" fontAlgn="base" hangingPunct="0">
              <a:lnSpc>
                <a:spcPts val="4063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5pPr>
            <a:lvl6pPr marL="357792" algn="l" defTabSz="816211" rtl="0" fontAlgn="base">
              <a:lnSpc>
                <a:spcPts val="407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6pPr>
            <a:lvl7pPr marL="715582" algn="l" defTabSz="816211" rtl="0" fontAlgn="base">
              <a:lnSpc>
                <a:spcPts val="407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7pPr>
            <a:lvl8pPr marL="1073373" algn="l" defTabSz="816211" rtl="0" fontAlgn="base">
              <a:lnSpc>
                <a:spcPts val="407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8pPr>
            <a:lvl9pPr marL="1431165" algn="l" defTabSz="816211" rtl="0" fontAlgn="base">
              <a:lnSpc>
                <a:spcPts val="407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Налоговый калькулятор по расчету налоговой нагрузки: </a:t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новый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интерактивный сервис для самостоятельной оценки налоговых рисков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8313" y="3651250"/>
            <a:ext cx="7920037" cy="11938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6581</TotalTime>
  <Words>246</Words>
  <Application>Microsoft Office PowerPoint</Application>
  <PresentationFormat>Экран (16:9)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Arial</vt:lpstr>
      <vt:lpstr>+mj-lt</vt:lpstr>
      <vt:lpstr>Times New Roman</vt:lpstr>
      <vt:lpstr>Batang</vt:lpstr>
      <vt:lpstr>Present_FNS2012_A4</vt:lpstr>
      <vt:lpstr>   Начальник отдела налогообложения доходов физических лиц и администрирования страховых взносов  Борзов Александр Викторович Изменения налогового законодательства в части администрирования  налога на доходы физических лиц и страховых взносов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(6400-00-857) Ходосова Анастасия Владимировна</dc:creator>
  <cp:lastModifiedBy>(6400-00-889) Сметанников Сергей Станеславович</cp:lastModifiedBy>
  <cp:revision>409</cp:revision>
  <cp:lastPrinted>2018-02-22T10:15:38Z</cp:lastPrinted>
  <dcterms:created xsi:type="dcterms:W3CDTF">2013-04-15T08:51:29Z</dcterms:created>
  <dcterms:modified xsi:type="dcterms:W3CDTF">2019-02-27T12:33:21Z</dcterms:modified>
</cp:coreProperties>
</file>